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6"/>
  </p:notesMasterIdLst>
  <p:sldIdLst>
    <p:sldId id="314" r:id="rId6"/>
    <p:sldId id="336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09" r:id="rId17"/>
    <p:sldId id="326" r:id="rId18"/>
    <p:sldId id="327" r:id="rId19"/>
    <p:sldId id="328" r:id="rId20"/>
    <p:sldId id="338" r:id="rId21"/>
    <p:sldId id="339" r:id="rId22"/>
    <p:sldId id="349" r:id="rId23"/>
    <p:sldId id="350" r:id="rId24"/>
    <p:sldId id="351" r:id="rId25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708" y="-72"/>
      </p:cViewPr>
      <p:guideLst>
        <p:guide orient="horz" pos="332"/>
        <p:guide orient="horz" pos="528"/>
        <p:guide orient="horz" pos="3666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03/02/2016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57926"/>
            <a:ext cx="5465075" cy="441899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32826" cy="882143"/>
          </a:xfrm>
        </p:spPr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.9</a:t>
            </a:r>
            <a:r>
              <a:rPr lang="en-US" dirty="0"/>
              <a:t>  The changing composition of </a:t>
            </a:r>
            <a:r>
              <a:rPr lang="en-US" dirty="0" smtClean="0"/>
              <a:t>employment continued </a:t>
            </a:r>
            <a:r>
              <a:rPr lang="en-US" dirty="0"/>
              <a:t>to weigh on wage growth in Q3</a:t>
            </a:r>
            <a:endParaRPr lang="en-GB" dirty="0" smtClean="0"/>
          </a:p>
          <a:p>
            <a:pPr lvl="2"/>
            <a:r>
              <a:rPr lang="en-US" dirty="0" smtClean="0"/>
              <a:t>Estimates </a:t>
            </a:r>
            <a:r>
              <a:rPr lang="en-US" dirty="0"/>
              <a:t>of the contribution of employment characteristics </a:t>
            </a:r>
            <a:r>
              <a:rPr lang="en-US" dirty="0" smtClean="0"/>
              <a:t>to four-quarter </a:t>
            </a:r>
            <a:r>
              <a:rPr lang="en-US" dirty="0"/>
              <a:t>wage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Estimates </a:t>
            </a:r>
            <a:r>
              <a:rPr lang="en-US" dirty="0"/>
              <a:t>are shown relative to their averages over 1995 Q2–2015 Q3. </a:t>
            </a:r>
            <a:r>
              <a:rPr lang="en-US" dirty="0" smtClean="0"/>
              <a:t> Estimates </a:t>
            </a:r>
            <a:r>
              <a:rPr lang="en-US" dirty="0"/>
              <a:t>of </a:t>
            </a:r>
            <a:r>
              <a:rPr lang="en-US" dirty="0" smtClean="0"/>
              <a:t>the effect </a:t>
            </a:r>
            <a:r>
              <a:rPr lang="en-US" dirty="0"/>
              <a:t>of individual and job characteristics are derived from a regression of </a:t>
            </a:r>
            <a:r>
              <a:rPr lang="en-US" dirty="0" smtClean="0"/>
              <a:t>these characteristics </a:t>
            </a:r>
            <a:r>
              <a:rPr lang="en-US" dirty="0"/>
              <a:t>on levels of employee pay using </a:t>
            </a:r>
            <a:r>
              <a:rPr lang="en-US" dirty="0" err="1"/>
              <a:t>Labour</a:t>
            </a:r>
            <a:r>
              <a:rPr lang="en-US" dirty="0"/>
              <a:t> Force Survey data. </a:t>
            </a:r>
            <a:r>
              <a:rPr lang="en-US" dirty="0" smtClean="0"/>
              <a:t> The </a:t>
            </a:r>
            <a:r>
              <a:rPr lang="en-US" dirty="0"/>
              <a:t>estimate </a:t>
            </a:r>
            <a:r>
              <a:rPr lang="en-US" dirty="0" smtClean="0"/>
              <a:t>of the </a:t>
            </a:r>
            <a:r>
              <a:rPr lang="en-US" dirty="0"/>
              <a:t>total compositional effect is obtained by combining these estimates with changes in </a:t>
            </a:r>
            <a:r>
              <a:rPr lang="en-US" dirty="0" smtClean="0"/>
              <a:t>the composition </a:t>
            </a:r>
            <a:r>
              <a:rPr lang="en-US" dirty="0"/>
              <a:t>of the </a:t>
            </a:r>
            <a:r>
              <a:rPr lang="en-US" dirty="0" err="1"/>
              <a:t>labour</a:t>
            </a:r>
            <a:r>
              <a:rPr lang="en-US" dirty="0"/>
              <a:t> force</a:t>
            </a:r>
            <a:r>
              <a:rPr lang="en-US" dirty="0" smtClean="0"/>
              <a:t>.  </a:t>
            </a:r>
            <a:endParaRPr lang="en-US" dirty="0"/>
          </a:p>
          <a:p>
            <a:r>
              <a:rPr lang="en-US" dirty="0"/>
              <a:t>(b) </a:t>
            </a:r>
            <a:r>
              <a:rPr lang="en-US" dirty="0" smtClean="0"/>
              <a:t>	Other </a:t>
            </a:r>
            <a:r>
              <a:rPr lang="en-US" dirty="0"/>
              <a:t>includes gender, region of residence, whether working full-time and whether in </a:t>
            </a:r>
            <a:r>
              <a:rPr lang="en-US" dirty="0" smtClean="0"/>
              <a:t>public sector </a:t>
            </a:r>
            <a:r>
              <a:rPr lang="en-US" dirty="0"/>
              <a:t>employment.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3.10</a:t>
            </a:r>
            <a:r>
              <a:rPr lang="en-US" dirty="0" smtClean="0"/>
              <a:t>  Real wage growth is close to its pre-crisis </a:t>
            </a:r>
            <a:br>
              <a:rPr lang="en-US" dirty="0" smtClean="0"/>
            </a:br>
            <a:r>
              <a:rPr lang="en-US" dirty="0" smtClean="0"/>
              <a:t>average rate</a:t>
            </a:r>
            <a:endParaRPr lang="en-GB" dirty="0" smtClean="0"/>
          </a:p>
          <a:p>
            <a:pPr lvl="2"/>
            <a:r>
              <a:rPr lang="en-US" dirty="0" smtClean="0"/>
              <a:t>Regular </a:t>
            </a:r>
            <a:r>
              <a:rPr lang="en-US" dirty="0"/>
              <a:t>average weekly earnings: </a:t>
            </a:r>
            <a:r>
              <a:rPr lang="en-US" dirty="0" smtClean="0"/>
              <a:t> real </a:t>
            </a:r>
            <a:r>
              <a:rPr lang="en-US" dirty="0"/>
              <a:t>and </a:t>
            </a:r>
            <a:r>
              <a:rPr lang="en-US" dirty="0" smtClean="0"/>
              <a:t>nominal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Whole-economy </a:t>
            </a:r>
            <a:r>
              <a:rPr lang="en-US" dirty="0"/>
              <a:t>total pay excluding bonuses and arrears of pay.</a:t>
            </a:r>
          </a:p>
          <a:p>
            <a:r>
              <a:rPr lang="en-US" dirty="0"/>
              <a:t>(</a:t>
            </a:r>
            <a:r>
              <a:rPr lang="en-US" dirty="0" smtClean="0"/>
              <a:t>b)	Deflated </a:t>
            </a:r>
            <a:r>
              <a:rPr lang="en-US" dirty="0"/>
              <a:t>by CPI.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38275"/>
            <a:ext cx="5364491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3</a:t>
            </a:r>
            <a:r>
              <a:rPr lang="en-US" b="1" dirty="0" smtClean="0"/>
              <a:t>.A</a:t>
            </a:r>
            <a:r>
              <a:rPr lang="en-US" dirty="0" smtClean="0"/>
              <a:t>  </a:t>
            </a:r>
            <a:r>
              <a:rPr lang="en-US" dirty="0">
                <a:solidFill>
                  <a:schemeClr val="tx1"/>
                </a:solidFill>
              </a:rPr>
              <a:t>Monitoring 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057" y="719138"/>
            <a:ext cx="6670727" cy="584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/>
              <a:t>  </a:t>
            </a:r>
            <a:r>
              <a:rPr lang="en-US" dirty="0" err="1"/>
              <a:t>Labour</a:t>
            </a:r>
            <a:r>
              <a:rPr lang="en-US" dirty="0"/>
              <a:t> demand growth remains strong</a:t>
            </a:r>
            <a:endParaRPr lang="en-GB" dirty="0" smtClean="0"/>
          </a:p>
          <a:p>
            <a:pPr lvl="2"/>
            <a:r>
              <a:rPr lang="en-US" dirty="0" smtClean="0"/>
              <a:t>Employment </a:t>
            </a:r>
            <a:r>
              <a:rPr lang="en-US" dirty="0"/>
              <a:t>growth, vacancies and survey indicators of employment</a:t>
            </a:r>
          </a:p>
          <a:p>
            <a:pPr lvl="2"/>
            <a:r>
              <a:rPr lang="en-US" dirty="0" smtClean="0"/>
              <a:t>intentions</a:t>
            </a:r>
            <a:endParaRPr lang="en-GB" baseline="30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BCC, CBI, CBI/PwC, ONS (including the </a:t>
            </a:r>
            <a:r>
              <a:rPr lang="en-US" dirty="0" err="1"/>
              <a:t>Labour</a:t>
            </a:r>
            <a:r>
              <a:rPr lang="en-US" dirty="0"/>
              <a:t> Force Survey)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US" dirty="0" smtClean="0"/>
              <a:t>Unless </a:t>
            </a:r>
            <a:r>
              <a:rPr lang="en-US" dirty="0"/>
              <a:t>otherwise stated.</a:t>
            </a:r>
          </a:p>
          <a:p>
            <a:r>
              <a:rPr lang="en-US" dirty="0"/>
              <a:t>(b) </a:t>
            </a:r>
            <a:r>
              <a:rPr lang="en-US" dirty="0" smtClean="0"/>
              <a:t>	Changes </a:t>
            </a:r>
            <a:r>
              <a:rPr lang="en-US" dirty="0"/>
              <a:t>relative to the previous quarter in thousands. </a:t>
            </a:r>
            <a:r>
              <a:rPr lang="en-US" dirty="0" smtClean="0"/>
              <a:t> Figures </a:t>
            </a:r>
            <a:r>
              <a:rPr lang="en-US" dirty="0"/>
              <a:t>for 2015 Q4 are data for the three months </a:t>
            </a:r>
            <a:r>
              <a:rPr lang="en-US" dirty="0" smtClean="0"/>
              <a:t>to November </a:t>
            </a:r>
            <a:r>
              <a:rPr lang="en-US" dirty="0"/>
              <a:t>2015.</a:t>
            </a:r>
          </a:p>
          <a:p>
            <a:r>
              <a:rPr lang="en-US" dirty="0"/>
              <a:t>(c) </a:t>
            </a:r>
            <a:r>
              <a:rPr lang="en-US" dirty="0" smtClean="0"/>
              <a:t>	Other </a:t>
            </a:r>
            <a:r>
              <a:rPr lang="en-US" dirty="0"/>
              <a:t>comprises unpaid family workers and those on government-supported training and </a:t>
            </a:r>
            <a:r>
              <a:rPr lang="en-US" dirty="0" smtClean="0"/>
              <a:t>employment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/>
              <a:t>classified as being in employment.</a:t>
            </a:r>
          </a:p>
          <a:p>
            <a:r>
              <a:rPr lang="en-US" dirty="0"/>
              <a:t>(d) </a:t>
            </a:r>
            <a:r>
              <a:rPr lang="en-US" dirty="0" smtClean="0"/>
              <a:t>	Excludes </a:t>
            </a:r>
            <a:r>
              <a:rPr lang="en-US" dirty="0"/>
              <a:t>vacancies in agriculture, forestry and fishing. </a:t>
            </a:r>
            <a:r>
              <a:rPr lang="en-US" dirty="0" smtClean="0"/>
              <a:t> Average </a:t>
            </a:r>
            <a:r>
              <a:rPr lang="en-US" dirty="0"/>
              <a:t>is 2001 Q2 to 2007. </a:t>
            </a:r>
            <a:r>
              <a:rPr lang="en-US" dirty="0" smtClean="0"/>
              <a:t> Figure </a:t>
            </a:r>
            <a:r>
              <a:rPr lang="en-US" dirty="0"/>
              <a:t>for 2015 </a:t>
            </a:r>
            <a:r>
              <a:rPr lang="en-US" dirty="0" smtClean="0"/>
              <a:t>Q4 shows </a:t>
            </a:r>
            <a:r>
              <a:rPr lang="en-US" dirty="0"/>
              <a:t>vacancies in December relative to economically active population in the three months to November.</a:t>
            </a:r>
          </a:p>
          <a:p>
            <a:r>
              <a:rPr lang="en-US" dirty="0"/>
              <a:t>(e) </a:t>
            </a:r>
            <a:r>
              <a:rPr lang="en-US" dirty="0" smtClean="0"/>
              <a:t>	Measures </a:t>
            </a:r>
            <a:r>
              <a:rPr lang="en-US" dirty="0"/>
              <a:t>for the Bank’s Agents (manufacturing and services), the BCC (non-services and services) and </a:t>
            </a:r>
            <a:r>
              <a:rPr lang="en-US" dirty="0" smtClean="0"/>
              <a:t>the CBI </a:t>
            </a:r>
            <a:r>
              <a:rPr lang="en-US" dirty="0"/>
              <a:t>(manufacturing, financial services and </a:t>
            </a:r>
            <a:r>
              <a:rPr lang="en-US" dirty="0" smtClean="0"/>
              <a:t>business/consumer/professional </a:t>
            </a:r>
            <a:r>
              <a:rPr lang="en-US" dirty="0"/>
              <a:t>services) are weighted </a:t>
            </a:r>
            <a:r>
              <a:rPr lang="en-US" dirty="0" smtClean="0"/>
              <a:t>together using </a:t>
            </a:r>
            <a:r>
              <a:rPr lang="en-US" dirty="0"/>
              <a:t>employee jobs shares from Workforce Jobs. </a:t>
            </a:r>
            <a:r>
              <a:rPr lang="en-US" dirty="0" smtClean="0"/>
              <a:t> The </a:t>
            </a:r>
            <a:r>
              <a:rPr lang="en-US" dirty="0"/>
              <a:t>BCC data are non seasonally adjusted.</a:t>
            </a:r>
          </a:p>
          <a:p>
            <a:r>
              <a:rPr lang="en-US" dirty="0"/>
              <a:t>(f) </a:t>
            </a:r>
            <a:r>
              <a:rPr lang="en-US" dirty="0" smtClean="0"/>
              <a:t>	Net </a:t>
            </a:r>
            <a:r>
              <a:rPr lang="en-US" dirty="0"/>
              <a:t>percentage balance of companies expecting their workforce to increase over the next three months.</a:t>
            </a:r>
          </a:p>
          <a:p>
            <a:r>
              <a:rPr lang="en-US" dirty="0"/>
              <a:t>(g) </a:t>
            </a:r>
            <a:r>
              <a:rPr lang="en-US" dirty="0" smtClean="0"/>
              <a:t>	End-quarter </a:t>
            </a:r>
            <a:r>
              <a:rPr lang="en-US" dirty="0"/>
              <a:t>observation. </a:t>
            </a:r>
            <a:r>
              <a:rPr lang="en-US" dirty="0" smtClean="0"/>
              <a:t> The </a:t>
            </a:r>
            <a:r>
              <a:rPr lang="en-US" dirty="0"/>
              <a:t>scores refer to companies’ employment intentions over the next six months</a:t>
            </a:r>
            <a:r>
              <a:rPr lang="en-US" dirty="0" smtClean="0"/>
              <a:t>.  The </a:t>
            </a:r>
            <a:r>
              <a:rPr lang="en-US" dirty="0"/>
              <a:t>scores are on a scale of -5 to +5.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5" y="1295400"/>
            <a:ext cx="6347517" cy="357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3</a:t>
            </a:r>
            <a:r>
              <a:rPr lang="en-US" b="1" dirty="0" smtClean="0"/>
              <a:t>.C</a:t>
            </a:r>
            <a:r>
              <a:rPr lang="en-US" dirty="0"/>
              <a:t>  Most survey measures point to little acceleration in</a:t>
            </a:r>
          </a:p>
          <a:p>
            <a:pPr lvl="1"/>
            <a:r>
              <a:rPr lang="en-US" dirty="0"/>
              <a:t>wage growth</a:t>
            </a:r>
            <a:endParaRPr lang="en-GB" dirty="0"/>
          </a:p>
          <a:p>
            <a:pPr lvl="2"/>
            <a:r>
              <a:rPr lang="en-US" dirty="0"/>
              <a:t>Indicators of wage growth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BCC, CBI (all rights reserved), CIPD, KPMG/REC/</a:t>
            </a:r>
            <a:r>
              <a:rPr lang="en-US" dirty="0" err="1"/>
              <a:t>Markit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Unless </a:t>
            </a:r>
            <a:r>
              <a:rPr lang="en-US" dirty="0"/>
              <a:t>otherwise stated.</a:t>
            </a:r>
          </a:p>
          <a:p>
            <a:r>
              <a:rPr lang="en-US" dirty="0"/>
              <a:t>(b) </a:t>
            </a:r>
            <a:r>
              <a:rPr lang="en-US" dirty="0" smtClean="0"/>
              <a:t>	Measures </a:t>
            </a:r>
            <a:r>
              <a:rPr lang="en-US" dirty="0"/>
              <a:t>of expected wages over the year ahead for manufacturing, financial services, distribution </a:t>
            </a:r>
            <a:r>
              <a:rPr lang="en-US" dirty="0" smtClean="0"/>
              <a:t>and service </a:t>
            </a:r>
            <a:r>
              <a:rPr lang="en-US" dirty="0"/>
              <a:t>sector, weighted together using employee job shares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Workforce </a:t>
            </a:r>
            <a:r>
              <a:rPr lang="en-US" dirty="0"/>
              <a:t>Jobs.</a:t>
            </a:r>
          </a:p>
          <a:p>
            <a:r>
              <a:rPr lang="en-US" dirty="0"/>
              <a:t>(c) </a:t>
            </a:r>
            <a:r>
              <a:rPr lang="en-US" dirty="0" smtClean="0"/>
              <a:t>	Quarterly </a:t>
            </a:r>
            <a:r>
              <a:rPr lang="en-US" dirty="0"/>
              <a:t>averages of measures for permanent and temporary placements weighted together </a:t>
            </a:r>
            <a:r>
              <a:rPr lang="en-US" dirty="0" smtClean="0"/>
              <a:t>using employee </a:t>
            </a:r>
            <a:r>
              <a:rPr lang="en-US" dirty="0"/>
              <a:t>job shares. </a:t>
            </a:r>
            <a:r>
              <a:rPr lang="en-US" dirty="0" smtClean="0"/>
              <a:t> A </a:t>
            </a:r>
            <a:r>
              <a:rPr lang="en-US" dirty="0"/>
              <a:t>reading above 50.0 indicates growth on the previous month and those </a:t>
            </a:r>
            <a:r>
              <a:rPr lang="en-US" dirty="0" smtClean="0"/>
              <a:t>below 50.0 </a:t>
            </a:r>
            <a:r>
              <a:rPr lang="en-US" dirty="0"/>
              <a:t>indicate a decrease</a:t>
            </a:r>
            <a:r>
              <a:rPr lang="en-US" dirty="0" smtClean="0"/>
              <a:t>.  </a:t>
            </a:r>
            <a:r>
              <a:rPr lang="en-US" dirty="0"/>
              <a:t>The greater the divergence from 50.0, the greater the rate of change </a:t>
            </a:r>
            <a:r>
              <a:rPr lang="en-US" dirty="0" err="1" smtClean="0"/>
              <a:t>signalled</a:t>
            </a:r>
            <a:r>
              <a:rPr lang="en-US" dirty="0" smtClean="0"/>
              <a:t> by </a:t>
            </a:r>
            <a:r>
              <a:rPr lang="en-US" dirty="0"/>
              <a:t>the index.</a:t>
            </a:r>
          </a:p>
          <a:p>
            <a:r>
              <a:rPr lang="en-US" dirty="0"/>
              <a:t>(</a:t>
            </a:r>
            <a:r>
              <a:rPr lang="en-US" dirty="0" smtClean="0"/>
              <a:t>d)	End-quarter </a:t>
            </a:r>
            <a:r>
              <a:rPr lang="en-US" dirty="0"/>
              <a:t>observation for manufacturing and services weighted together using employee job shares. </a:t>
            </a:r>
            <a:r>
              <a:rPr lang="en-US" dirty="0" smtClean="0"/>
              <a:t> The scores </a:t>
            </a:r>
            <a:r>
              <a:rPr lang="en-US" dirty="0"/>
              <a:t>refer to companies’ </a:t>
            </a:r>
            <a:r>
              <a:rPr lang="en-US" dirty="0" err="1"/>
              <a:t>labour</a:t>
            </a:r>
            <a:r>
              <a:rPr lang="en-US" dirty="0"/>
              <a:t> costs over the past three months compared with the same period a </a:t>
            </a:r>
            <a:r>
              <a:rPr lang="en-US" dirty="0" smtClean="0"/>
              <a:t>year earlier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scores are on a scale of -5 to +5.</a:t>
            </a:r>
          </a:p>
          <a:p>
            <a:r>
              <a:rPr lang="en-US" dirty="0"/>
              <a:t>(e) </a:t>
            </a:r>
            <a:r>
              <a:rPr lang="en-US" dirty="0" smtClean="0"/>
              <a:t>	Pay </a:t>
            </a:r>
            <a:r>
              <a:rPr lang="en-US" dirty="0"/>
              <a:t>increase intentions (excluding bonuses) over the coming year</a:t>
            </a:r>
            <a:r>
              <a:rPr lang="en-US" dirty="0" smtClean="0"/>
              <a:t>.  </a:t>
            </a:r>
            <a:r>
              <a:rPr lang="en-US" dirty="0"/>
              <a:t>Data only available since 2012.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256" b="1696"/>
          <a:stretch/>
        </p:blipFill>
        <p:spPr bwMode="auto">
          <a:xfrm>
            <a:off x="938211" y="1690689"/>
            <a:ext cx="7092000" cy="21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Recent </a:t>
            </a:r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developments in </a:t>
            </a: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average </a:t>
            </a:r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hours </a:t>
            </a: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worked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7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 smtClean="0"/>
              <a:t>  </a:t>
            </a:r>
            <a:r>
              <a:rPr lang="en-US" dirty="0"/>
              <a:t>Average hours worked had been on a long-term</a:t>
            </a:r>
          </a:p>
          <a:p>
            <a:pPr lvl="1"/>
            <a:r>
              <a:rPr lang="en-US" dirty="0"/>
              <a:t>downward trend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weekly </a:t>
            </a:r>
            <a:r>
              <a:rPr lang="en-US" dirty="0" smtClean="0"/>
              <a:t>hours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The </a:t>
            </a:r>
            <a:r>
              <a:rPr lang="en-US" dirty="0"/>
              <a:t>diamond shows Bank staff’s projection for 2015 Q4. </a:t>
            </a:r>
            <a:r>
              <a:rPr lang="en-US" dirty="0" smtClean="0"/>
              <a:t> Based </a:t>
            </a:r>
            <a:r>
              <a:rPr lang="en-US" dirty="0"/>
              <a:t>on ONS data to November 2015.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35606"/>
            <a:ext cx="5572365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/>
              <a:t>  Additional desired hours have declined recently</a:t>
            </a:r>
            <a:endParaRPr lang="en-GB" dirty="0" smtClean="0"/>
          </a:p>
          <a:p>
            <a:pPr lvl="2"/>
            <a:r>
              <a:rPr lang="en-US" dirty="0" smtClean="0"/>
              <a:t>Net </a:t>
            </a:r>
            <a:r>
              <a:rPr lang="en-US" dirty="0"/>
              <a:t>additional desired </a:t>
            </a:r>
            <a:r>
              <a:rPr lang="en-US" dirty="0" smtClean="0"/>
              <a:t>hours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Number </a:t>
            </a:r>
            <a:r>
              <a:rPr lang="en-US" dirty="0"/>
              <a:t>of net additional hours that the currently employed report that they would </a:t>
            </a:r>
            <a:r>
              <a:rPr lang="en-US" dirty="0" smtClean="0"/>
              <a:t>like to </a:t>
            </a:r>
            <a:r>
              <a:rPr lang="en-US" dirty="0"/>
              <a:t>work, on average, per week calculated from LFS </a:t>
            </a:r>
            <a:r>
              <a:rPr lang="en-US" dirty="0" err="1"/>
              <a:t>microdata</a:t>
            </a:r>
            <a:r>
              <a:rPr lang="en-US" dirty="0"/>
              <a:t>. </a:t>
            </a:r>
            <a:r>
              <a:rPr lang="en-US" dirty="0" smtClean="0"/>
              <a:t> Data </a:t>
            </a:r>
            <a:r>
              <a:rPr lang="en-US" dirty="0"/>
              <a:t>are non </a:t>
            </a:r>
            <a:r>
              <a:rPr lang="en-US" dirty="0" smtClean="0"/>
              <a:t>seasonally adjusted</a:t>
            </a:r>
            <a:r>
              <a:rPr lang="en-US" dirty="0"/>
              <a:t>. </a:t>
            </a:r>
            <a:r>
              <a:rPr lang="en-US" dirty="0" smtClean="0"/>
              <a:t> Calculation </a:t>
            </a:r>
            <a:r>
              <a:rPr lang="en-US" dirty="0"/>
              <a:t>based on Bell, D and </a:t>
            </a:r>
            <a:r>
              <a:rPr lang="en-US" dirty="0" err="1"/>
              <a:t>Blanchflower</a:t>
            </a:r>
            <a:r>
              <a:rPr lang="en-US" dirty="0"/>
              <a:t>, D (2013), ‘How to </a:t>
            </a:r>
            <a:r>
              <a:rPr lang="en-US" dirty="0" smtClean="0"/>
              <a:t>measure underemployment</a:t>
            </a:r>
            <a:r>
              <a:rPr lang="en-US" dirty="0"/>
              <a:t>?’, </a:t>
            </a:r>
            <a:r>
              <a:rPr lang="en-US" i="1" dirty="0"/>
              <a:t>Peterson Institute for International Economics Working Paper No. 13–7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29351"/>
            <a:ext cx="546507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</a:t>
            </a:r>
            <a:r>
              <a:rPr lang="en-US" b="1" dirty="0"/>
              <a:t>C</a:t>
            </a:r>
            <a:r>
              <a:rPr lang="en-US" dirty="0"/>
              <a:t>  Demographic changes have continued </a:t>
            </a:r>
            <a:r>
              <a:rPr lang="en-US" dirty="0" smtClean="0"/>
              <a:t>to support </a:t>
            </a:r>
            <a:r>
              <a:rPr lang="en-US" dirty="0"/>
              <a:t>a rise in the share of part-time work</a:t>
            </a:r>
            <a:endParaRPr lang="en-GB" dirty="0" smtClean="0"/>
          </a:p>
          <a:p>
            <a:pPr lvl="2"/>
            <a:r>
              <a:rPr lang="en-US" dirty="0" smtClean="0"/>
              <a:t>Share </a:t>
            </a:r>
            <a:r>
              <a:rPr lang="en-US" dirty="0"/>
              <a:t>of part-time employment: </a:t>
            </a:r>
            <a:r>
              <a:rPr lang="en-US" dirty="0" smtClean="0"/>
              <a:t> actual </a:t>
            </a:r>
            <a:r>
              <a:rPr lang="en-US" dirty="0"/>
              <a:t>and </a:t>
            </a:r>
            <a:r>
              <a:rPr lang="en-US" dirty="0" smtClean="0"/>
              <a:t>demographic contribution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Survey, 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Demographic </a:t>
            </a:r>
            <a:r>
              <a:rPr lang="en-US" dirty="0"/>
              <a:t>contribution to part-time employment is calculated by applying average </a:t>
            </a:r>
            <a:r>
              <a:rPr lang="en-US" dirty="0" smtClean="0"/>
              <a:t>age and </a:t>
            </a:r>
            <a:r>
              <a:rPr lang="en-US" dirty="0"/>
              <a:t>gender part-time employment shares for 2002–07 to population data by standard </a:t>
            </a:r>
            <a:r>
              <a:rPr lang="en-US" dirty="0" smtClean="0"/>
              <a:t>age and </a:t>
            </a:r>
            <a:r>
              <a:rPr lang="en-US" dirty="0"/>
              <a:t>gender groupings used in the LFS.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34082"/>
            <a:ext cx="5411430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.1</a:t>
            </a:r>
            <a:r>
              <a:rPr lang="en-US" dirty="0" smtClean="0"/>
              <a:t>  </a:t>
            </a:r>
            <a:r>
              <a:rPr lang="en-GB" dirty="0"/>
              <a:t>Wage growth has slowed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weekly earnings</a:t>
            </a:r>
            <a:r>
              <a:rPr lang="en-US" dirty="0" smtClean="0"/>
              <a:t>:  </a:t>
            </a:r>
            <a:r>
              <a:rPr lang="en-US" dirty="0"/>
              <a:t>total and regular </a:t>
            </a:r>
            <a:r>
              <a:rPr lang="en-US" dirty="0" smtClean="0"/>
              <a:t>pay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572250"/>
            <a:ext cx="8491538" cy="285750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Whole-economy </a:t>
            </a:r>
            <a:r>
              <a:rPr lang="en-US" dirty="0"/>
              <a:t>total pay excluding bonuses and arrears of pay.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19826"/>
            <a:ext cx="5478486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D</a:t>
            </a:r>
            <a:r>
              <a:rPr lang="en-US" dirty="0"/>
              <a:t>  The amount of leave taken is recovering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weekly </a:t>
            </a:r>
            <a:r>
              <a:rPr lang="en-US" dirty="0" smtClean="0"/>
              <a:t>leave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Four-quarter </a:t>
            </a:r>
            <a:r>
              <a:rPr lang="en-US" dirty="0"/>
              <a:t>average. </a:t>
            </a:r>
            <a:r>
              <a:rPr lang="en-US" dirty="0" smtClean="0"/>
              <a:t> Exceptional </a:t>
            </a:r>
            <a:r>
              <a:rPr lang="en-US" dirty="0"/>
              <a:t>volatility in 1997 Q4, 2004 Q4 and 2005 Q4 has </a:t>
            </a:r>
            <a:r>
              <a:rPr lang="en-US" dirty="0" smtClean="0"/>
              <a:t>been smoothed </a:t>
            </a:r>
            <a:r>
              <a:rPr lang="en-US" dirty="0"/>
              <a:t>by using the average of the adjacent quarters.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28750"/>
            <a:ext cx="5444958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43607"/>
            <a:ext cx="5552248" cy="441899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.2</a:t>
            </a:r>
            <a:r>
              <a:rPr lang="en-US" dirty="0"/>
              <a:t>  The participation rate has been broadly </a:t>
            </a:r>
            <a:r>
              <a:rPr lang="en-US" dirty="0" smtClean="0"/>
              <a:t>stable 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/>
              <a:t>recent years</a:t>
            </a:r>
            <a:endParaRPr lang="en-GB" dirty="0" smtClean="0"/>
          </a:p>
          <a:p>
            <a:pPr lvl="2"/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participation </a:t>
            </a:r>
            <a:r>
              <a:rPr lang="en-US" dirty="0" smtClean="0"/>
              <a:t>rate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Percentages </a:t>
            </a:r>
            <a:r>
              <a:rPr lang="en-US" dirty="0"/>
              <a:t>of 16+ population. </a:t>
            </a:r>
            <a:r>
              <a:rPr lang="en-US" dirty="0" smtClean="0"/>
              <a:t> The </a:t>
            </a:r>
            <a:r>
              <a:rPr lang="en-US" dirty="0"/>
              <a:t>diamond shows Bank staff’s central projection </a:t>
            </a:r>
            <a:r>
              <a:rPr lang="en-US" dirty="0" smtClean="0"/>
              <a:t>for 2015 </a:t>
            </a:r>
            <a:r>
              <a:rPr lang="en-US" dirty="0"/>
              <a:t>Q4, based on ONS data to November 2015.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3.3</a:t>
            </a:r>
            <a:r>
              <a:rPr lang="en-US" dirty="0"/>
              <a:t>  The drag from demographics on </a:t>
            </a:r>
            <a:r>
              <a:rPr lang="en-US" dirty="0" smtClean="0"/>
              <a:t>the participation </a:t>
            </a:r>
            <a:r>
              <a:rPr lang="en-US" dirty="0"/>
              <a:t>rate is being offset by </a:t>
            </a:r>
            <a:r>
              <a:rPr lang="en-US" dirty="0" smtClean="0"/>
              <a:t>increased participation </a:t>
            </a:r>
            <a:r>
              <a:rPr lang="en-US" dirty="0"/>
              <a:t>by older people</a:t>
            </a:r>
            <a:endParaRPr lang="en-GB" dirty="0" smtClean="0"/>
          </a:p>
          <a:p>
            <a:pPr lvl="2"/>
            <a:r>
              <a:rPr lang="en-US" dirty="0" smtClean="0"/>
              <a:t>Contributions </a:t>
            </a:r>
            <a:r>
              <a:rPr lang="en-US" dirty="0"/>
              <a:t>to the change in the participation rate </a:t>
            </a:r>
            <a:r>
              <a:rPr lang="en-US" dirty="0" smtClean="0"/>
              <a:t>since 2008 Q3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924550"/>
            <a:ext cx="8491538" cy="933450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Percentage </a:t>
            </a:r>
            <a:r>
              <a:rPr lang="en-US" dirty="0"/>
              <a:t>of 16+ population. </a:t>
            </a:r>
            <a:r>
              <a:rPr lang="en-US" dirty="0" smtClean="0"/>
              <a:t> Decomposition </a:t>
            </a:r>
            <a:r>
              <a:rPr lang="en-US" dirty="0"/>
              <a:t>calculated using published ONS </a:t>
            </a:r>
            <a:r>
              <a:rPr lang="en-US" dirty="0" smtClean="0"/>
              <a:t>age groupings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small cross-product term, reflecting the interaction between </a:t>
            </a:r>
            <a:r>
              <a:rPr lang="en-US" dirty="0" smtClean="0"/>
              <a:t>changing demographics </a:t>
            </a:r>
            <a:r>
              <a:rPr lang="en-US" dirty="0"/>
              <a:t>and age-specific participation rates, has been allocated to the contribution </a:t>
            </a:r>
            <a:r>
              <a:rPr lang="en-US" dirty="0" smtClean="0"/>
              <a:t>of the </a:t>
            </a:r>
            <a:r>
              <a:rPr lang="en-US" dirty="0"/>
              <a:t>change in age-specific participation.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19826"/>
            <a:ext cx="5478486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.4</a:t>
            </a:r>
            <a:r>
              <a:rPr lang="en-US" dirty="0" smtClean="0"/>
              <a:t>  </a:t>
            </a:r>
            <a:r>
              <a:rPr lang="en-GB" dirty="0"/>
              <a:t>Unemployment has fallen further</a:t>
            </a:r>
            <a:endParaRPr lang="en-GB" dirty="0" smtClean="0"/>
          </a:p>
          <a:p>
            <a:pPr lvl="2"/>
            <a:r>
              <a:rPr lang="en-US" dirty="0" smtClean="0"/>
              <a:t>Bank </a:t>
            </a:r>
            <a:r>
              <a:rPr lang="en-US" dirty="0"/>
              <a:t>staff’s near-term unemployment rate </a:t>
            </a:r>
            <a:r>
              <a:rPr lang="en-US" dirty="0" smtClean="0"/>
              <a:t>projection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(LFS)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The </a:t>
            </a:r>
            <a:r>
              <a:rPr lang="en-US" dirty="0"/>
              <a:t>magenta diamonds show Bank staff’s central projections for the </a:t>
            </a:r>
            <a:r>
              <a:rPr lang="en-US" dirty="0" smtClean="0"/>
              <a:t>headline unemployment </a:t>
            </a:r>
            <a:r>
              <a:rPr lang="en-US" dirty="0"/>
              <a:t>rate for September, October, November and December 2015, at the time </a:t>
            </a:r>
            <a:r>
              <a:rPr lang="en-US" dirty="0" smtClean="0"/>
              <a:t>of the </a:t>
            </a:r>
            <a:r>
              <a:rPr lang="en-US" dirty="0"/>
              <a:t>November </a:t>
            </a:r>
            <a:r>
              <a:rPr lang="en-US" i="1" dirty="0"/>
              <a:t>Report</a:t>
            </a:r>
            <a:r>
              <a:rPr lang="en-US" dirty="0" smtClean="0"/>
              <a:t>.  </a:t>
            </a:r>
            <a:r>
              <a:rPr lang="en-US" dirty="0"/>
              <a:t>The green diamonds show the current staff projections for </a:t>
            </a:r>
            <a:r>
              <a:rPr lang="en-US" dirty="0" smtClean="0"/>
              <a:t>the headline </a:t>
            </a:r>
            <a:r>
              <a:rPr lang="en-US" dirty="0"/>
              <a:t>unemployment rate for December 2015, January, February and March 2016</a:t>
            </a:r>
            <a:r>
              <a:rPr lang="en-US" dirty="0" smtClean="0"/>
              <a:t>.  The bands </a:t>
            </a:r>
            <a:r>
              <a:rPr lang="en-US" dirty="0"/>
              <a:t>on either side of the diamonds show uncertainty around those projections based </a:t>
            </a:r>
            <a:r>
              <a:rPr lang="en-US" dirty="0" smtClean="0"/>
              <a:t>on one </a:t>
            </a:r>
            <a:r>
              <a:rPr lang="en-US" dirty="0"/>
              <a:t>root mean squared error of past Bank staff forecasts for the three-month </a:t>
            </a:r>
            <a:r>
              <a:rPr lang="en-US" dirty="0" smtClean="0"/>
              <a:t>LFS unemployment </a:t>
            </a:r>
            <a:r>
              <a:rPr lang="en-US" dirty="0"/>
              <a:t>rate.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29351"/>
            <a:ext cx="5451664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.5</a:t>
            </a:r>
            <a:r>
              <a:rPr lang="en-US" dirty="0" smtClean="0"/>
              <a:t>  </a:t>
            </a:r>
            <a:r>
              <a:rPr lang="en-GB" dirty="0"/>
              <a:t>Long-term unemployment remains elevated</a:t>
            </a:r>
            <a:endParaRPr lang="en-GB" dirty="0" smtClean="0"/>
          </a:p>
          <a:p>
            <a:pPr lvl="2"/>
            <a:r>
              <a:rPr lang="en-US" dirty="0" smtClean="0"/>
              <a:t>Unemployment </a:t>
            </a:r>
            <a:r>
              <a:rPr lang="en-US" dirty="0"/>
              <a:t>rates by </a:t>
            </a:r>
            <a:r>
              <a:rPr lang="en-US" dirty="0" smtClean="0"/>
              <a:t>duration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number of people unemployed in each duration category, divided by the </a:t>
            </a:r>
            <a:r>
              <a:rPr lang="en-US" dirty="0" smtClean="0"/>
              <a:t>economically active </a:t>
            </a:r>
            <a:r>
              <a:rPr lang="en-US" dirty="0"/>
              <a:t>population. </a:t>
            </a:r>
            <a:r>
              <a:rPr lang="en-US" dirty="0" smtClean="0"/>
              <a:t> Dashed </a:t>
            </a:r>
            <a:r>
              <a:rPr lang="en-US" dirty="0"/>
              <a:t>lines are averages from 2002 to 2007.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29351"/>
            <a:ext cx="535778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.6</a:t>
            </a:r>
            <a:r>
              <a:rPr lang="en-US" dirty="0"/>
              <a:t>  Hourly productivity growth has been stronger</a:t>
            </a:r>
          </a:p>
          <a:p>
            <a:pPr lvl="1"/>
            <a:r>
              <a:rPr lang="en-US" dirty="0"/>
              <a:t>than in recent years</a:t>
            </a:r>
            <a:endParaRPr lang="en-GB" dirty="0" smtClean="0"/>
          </a:p>
          <a:p>
            <a:pPr lvl="2"/>
            <a:r>
              <a:rPr lang="en-US" dirty="0" smtClean="0"/>
              <a:t>Measures </a:t>
            </a:r>
            <a:r>
              <a:rPr lang="en-US" dirty="0"/>
              <a:t>of four-quarter </a:t>
            </a:r>
            <a:r>
              <a:rPr lang="en-US" dirty="0" err="1"/>
              <a:t>labour</a:t>
            </a:r>
            <a:r>
              <a:rPr lang="en-US" dirty="0"/>
              <a:t> productivity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Output </a:t>
            </a:r>
            <a:r>
              <a:rPr lang="en-US" dirty="0"/>
              <a:t>is the </a:t>
            </a:r>
            <a:r>
              <a:rPr lang="en-US" dirty="0" err="1"/>
              <a:t>backcast</a:t>
            </a:r>
            <a:r>
              <a:rPr lang="en-US" dirty="0"/>
              <a:t> for the final estimate of GDP. </a:t>
            </a:r>
            <a:r>
              <a:rPr lang="en-US" dirty="0" smtClean="0"/>
              <a:t> The </a:t>
            </a:r>
            <a:r>
              <a:rPr lang="en-US" dirty="0"/>
              <a:t>diamonds show Bank </a:t>
            </a:r>
            <a:r>
              <a:rPr lang="en-US" dirty="0" smtClean="0"/>
              <a:t>staff’s central </a:t>
            </a:r>
            <a:r>
              <a:rPr lang="en-US" dirty="0"/>
              <a:t>projection for 2015 Q4. </a:t>
            </a:r>
            <a:r>
              <a:rPr lang="en-US" dirty="0" smtClean="0"/>
              <a:t> Adjusted </a:t>
            </a:r>
            <a:r>
              <a:rPr lang="en-US" dirty="0"/>
              <a:t>for expected revisions following the </a:t>
            </a:r>
            <a:r>
              <a:rPr lang="en-US" dirty="0" smtClean="0"/>
              <a:t>incorporation of </a:t>
            </a:r>
            <a:r>
              <a:rPr lang="en-US" dirty="0"/>
              <a:t>the latest ONS population estimates and projections.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29351"/>
            <a:ext cx="535778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3.7</a:t>
            </a:r>
            <a:r>
              <a:rPr lang="en-US" dirty="0" smtClean="0"/>
              <a:t>  Total factor productivity has accounted for most of the pickup in </a:t>
            </a:r>
            <a:r>
              <a:rPr lang="en-US" dirty="0" err="1" smtClean="0"/>
              <a:t>labour</a:t>
            </a:r>
            <a:r>
              <a:rPr lang="en-US" dirty="0" smtClean="0"/>
              <a:t> productivity growth</a:t>
            </a:r>
            <a:endParaRPr lang="en-GB" dirty="0" smtClean="0"/>
          </a:p>
          <a:p>
            <a:pPr lvl="2"/>
            <a:r>
              <a:rPr lang="en-US" dirty="0" smtClean="0"/>
              <a:t>Contributions </a:t>
            </a:r>
            <a:r>
              <a:rPr lang="en-US" dirty="0"/>
              <a:t>to four-quarter hourly </a:t>
            </a:r>
            <a:r>
              <a:rPr lang="en-US" dirty="0" err="1"/>
              <a:t>labour</a:t>
            </a:r>
            <a:r>
              <a:rPr lang="en-US" dirty="0"/>
              <a:t> productivity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See </a:t>
            </a:r>
            <a:r>
              <a:rPr lang="en-US" dirty="0"/>
              <a:t>footnote (a) to </a:t>
            </a:r>
            <a:r>
              <a:rPr lang="en-US" b="1" dirty="0"/>
              <a:t>Chart 3.6</a:t>
            </a:r>
            <a:r>
              <a:rPr lang="en-US" dirty="0"/>
              <a:t>. </a:t>
            </a:r>
            <a:r>
              <a:rPr lang="en-US" dirty="0" smtClean="0"/>
              <a:t> Percentage </a:t>
            </a:r>
            <a:r>
              <a:rPr lang="en-US" dirty="0"/>
              <a:t>change on a year earlier. </a:t>
            </a:r>
            <a:r>
              <a:rPr lang="en-US" dirty="0" smtClean="0"/>
              <a:t> Total </a:t>
            </a:r>
            <a:r>
              <a:rPr lang="en-US" dirty="0"/>
              <a:t>factor productivity </a:t>
            </a:r>
            <a:r>
              <a:rPr lang="en-US" dirty="0" smtClean="0"/>
              <a:t>is calculated </a:t>
            </a:r>
            <a:r>
              <a:rPr lang="en-US" dirty="0"/>
              <a:t>as a residual. </a:t>
            </a:r>
            <a:r>
              <a:rPr lang="en-US" dirty="0" smtClean="0"/>
              <a:t> The </a:t>
            </a:r>
            <a:r>
              <a:rPr lang="en-US" dirty="0"/>
              <a:t>diamond shows Bank staff’s central projection for hourly </a:t>
            </a:r>
            <a:r>
              <a:rPr lang="en-US" dirty="0" err="1" smtClean="0"/>
              <a:t>labour</a:t>
            </a:r>
            <a:r>
              <a:rPr lang="en-US" dirty="0" smtClean="0"/>
              <a:t> productivity </a:t>
            </a:r>
            <a:r>
              <a:rPr lang="en-US" dirty="0"/>
              <a:t>growth in 2015 Q4.</a:t>
            </a:r>
          </a:p>
          <a:p>
            <a:r>
              <a:rPr lang="en-US" dirty="0"/>
              <a:t>(b) </a:t>
            </a:r>
            <a:r>
              <a:rPr lang="en-US" dirty="0" smtClean="0"/>
              <a:t>	Fixed </a:t>
            </a:r>
            <a:r>
              <a:rPr lang="en-US" dirty="0"/>
              <a:t>capital stock, including structures, machinery, vehicles, computers, purchased software</a:t>
            </a:r>
            <a:r>
              <a:rPr lang="en-US" dirty="0" smtClean="0"/>
              <a:t>, own-account </a:t>
            </a:r>
            <a:r>
              <a:rPr lang="en-US" dirty="0"/>
              <a:t>software, mineral exploration, artistic originals and R&amp;D. </a:t>
            </a:r>
            <a:r>
              <a:rPr lang="en-US" dirty="0" smtClean="0"/>
              <a:t> Calculations </a:t>
            </a:r>
            <a:r>
              <a:rPr lang="en-US" dirty="0"/>
              <a:t>are </a:t>
            </a:r>
            <a:r>
              <a:rPr lang="en-US" dirty="0" smtClean="0"/>
              <a:t>based on </a:t>
            </a:r>
            <a:r>
              <a:rPr lang="en-US" dirty="0" err="1"/>
              <a:t>Oulton</a:t>
            </a:r>
            <a:r>
              <a:rPr lang="en-US" dirty="0"/>
              <a:t>, N and Wallis, G (2015), ‘Integrated estimates of capital stocks and services for </a:t>
            </a:r>
            <a:r>
              <a:rPr lang="en-US" dirty="0" smtClean="0"/>
              <a:t>the United </a:t>
            </a:r>
            <a:r>
              <a:rPr lang="en-US" dirty="0"/>
              <a:t>Kingdom: 1950–2013’, </a:t>
            </a:r>
            <a:r>
              <a:rPr lang="en-US" i="1" dirty="0"/>
              <a:t>Centre for Economic Performance Discussion Paper No. 1342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10257"/>
            <a:ext cx="5351080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3</a:t>
            </a:r>
            <a:r>
              <a:rPr lang="en-US" b="1" dirty="0" smtClean="0"/>
              <a:t>.8</a:t>
            </a:r>
            <a:r>
              <a:rPr lang="en-US" dirty="0"/>
              <a:t>  Little sign of spare capacity within companies</a:t>
            </a:r>
            <a:endParaRPr lang="en-GB" dirty="0" smtClean="0"/>
          </a:p>
          <a:p>
            <a:pPr lvl="2"/>
            <a:r>
              <a:rPr lang="en-US" dirty="0" smtClean="0"/>
              <a:t>Survey </a:t>
            </a:r>
            <a:r>
              <a:rPr lang="en-US" dirty="0"/>
              <a:t>indicators of capacity </a:t>
            </a:r>
            <a:r>
              <a:rPr lang="en-US" dirty="0" err="1" smtClean="0"/>
              <a:t>utilisation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BCC, CBI, CBI/PwC, 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Measures </a:t>
            </a:r>
            <a:r>
              <a:rPr lang="en-US" dirty="0"/>
              <a:t>are produced by weighting together surveys from the Bank’s Agents (</a:t>
            </a:r>
            <a:r>
              <a:rPr lang="en-US" dirty="0" smtClean="0"/>
              <a:t>manufacturing and </a:t>
            </a:r>
            <a:r>
              <a:rPr lang="en-US" dirty="0"/>
              <a:t>services), the BCC (non-services and services) and the CBI (manufacturing, </a:t>
            </a:r>
            <a:r>
              <a:rPr lang="en-US" dirty="0" smtClean="0"/>
              <a:t>financial services</a:t>
            </a:r>
            <a:r>
              <a:rPr lang="en-US" dirty="0"/>
              <a:t>, business/consumer/professional services and distributive trades) using shares </a:t>
            </a:r>
            <a:r>
              <a:rPr lang="en-US" dirty="0" smtClean="0"/>
              <a:t>in nominal </a:t>
            </a:r>
            <a:r>
              <a:rPr lang="en-US" dirty="0"/>
              <a:t>value added</a:t>
            </a:r>
            <a:r>
              <a:rPr lang="en-US" dirty="0" smtClean="0"/>
              <a:t>.  </a:t>
            </a:r>
            <a:r>
              <a:rPr lang="en-US" dirty="0"/>
              <a:t>The surveys are adjusted to have a mean of zero and a variance of </a:t>
            </a:r>
            <a:r>
              <a:rPr lang="en-US" dirty="0" smtClean="0"/>
              <a:t>one over </a:t>
            </a:r>
            <a:r>
              <a:rPr lang="en-US" dirty="0"/>
              <a:t>1999 Q1 to 2007 Q3</a:t>
            </a:r>
            <a:r>
              <a:rPr lang="en-US" dirty="0" smtClean="0"/>
              <a:t>.  The </a:t>
            </a:r>
            <a:r>
              <a:rPr lang="en-US" dirty="0"/>
              <a:t>BCC data are non seasonally adjusted.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209133"/>
            <a:ext cx="5371197" cy="46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2016-02-04T00:00:00+00:00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2016-02-04T12:05:00+00:00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5D456F9B-7E3E-408C-A1D1-456D90A79213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225</TotalTime>
  <Words>502</Words>
  <Application>Microsoft Office PowerPoint</Application>
  <PresentationFormat>On-screen Show (4:3)</PresentationFormat>
  <Paragraphs>106</Paragraphs>
  <Slides>20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IR POWERPOINT TEMPLATE</vt:lpstr>
      <vt:lpstr>Inflation Report February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Sadler, Paulet</cp:lastModifiedBy>
  <cp:revision>56</cp:revision>
  <cp:lastPrinted>2015-11-04T14:29:42Z</cp:lastPrinted>
  <dcterms:created xsi:type="dcterms:W3CDTF">2015-08-04T14:53:05Z</dcterms:created>
  <dcterms:modified xsi:type="dcterms:W3CDTF">2016-02-03T18:54:06Z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